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Nunito"/>
      <p:regular r:id="rId40"/>
      <p:bold r:id="rId41"/>
      <p:italic r:id="rId42"/>
      <p:boldItalic r:id="rId43"/>
    </p:embeddedFont>
    <p:embeddedFont>
      <p:font typeface="Maven Pro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regular.fntdata"/><Relationship Id="rId20" Type="http://schemas.openxmlformats.org/officeDocument/2006/relationships/slide" Target="slides/slide15.xml"/><Relationship Id="rId42" Type="http://schemas.openxmlformats.org/officeDocument/2006/relationships/font" Target="fonts/Nunito-italic.fntdata"/><Relationship Id="rId41" Type="http://schemas.openxmlformats.org/officeDocument/2006/relationships/font" Target="fonts/Nunito-bold.fntdata"/><Relationship Id="rId22" Type="http://schemas.openxmlformats.org/officeDocument/2006/relationships/slide" Target="slides/slide17.xml"/><Relationship Id="rId44" Type="http://schemas.openxmlformats.org/officeDocument/2006/relationships/font" Target="fonts/MavenPro-regular.fntdata"/><Relationship Id="rId21" Type="http://schemas.openxmlformats.org/officeDocument/2006/relationships/slide" Target="slides/slide16.xml"/><Relationship Id="rId43" Type="http://schemas.openxmlformats.org/officeDocument/2006/relationships/font" Target="fonts/Nuni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Maven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b63b04247b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b63b04247b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b63b04247b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b63b04247b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b63b04247b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b63b04247b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b63b04247b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b63b04247b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b63b04247b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b63b04247b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b63b04247b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b63b04247b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b63b04247b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b63b04247b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b63b04247b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b63b04247b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b63b04247b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b63b04247b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b63b04247b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b63b04247b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b63b04247b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b63b04247b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b63b04247b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b63b04247b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b63b04247b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b63b04247b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b63b04247b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b63b04247b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b63b04247b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b63b04247b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b63b04247b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b63b04247b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b63b04247b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b63b04247b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b63b04247b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b63b04247b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b63b04247b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b63b04247b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b63b04247b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b63b04247b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b63b04247b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b63b04247b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b63b04247b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b63b04247b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b63b04247b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b63b04247b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b63b04247b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b63b04247b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b63b04247b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b63b04247b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b63b04247b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b63b04247b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b63b04247b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b63b04247b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b63b04247b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b63b04247b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b63b04247b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b63b04247b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b63b04247b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b63b04247b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b63b04247b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b63b04247b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b63b04247b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b63b04247b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b63b04247b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b63b04247b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Dopyt po developeroch v Európe 2020-2025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Analýza frontend, backend a cloud technológií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Adam Kurek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Frontend vs Backend - Pomer 2025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988" y="1543500"/>
            <a:ext cx="7200000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2"/>
          <p:cNvSpPr/>
          <p:nvPr/>
        </p:nvSpPr>
        <p:spPr>
          <a:xfrm>
            <a:off x="1210700" y="2168925"/>
            <a:ext cx="269400" cy="269400"/>
          </a:xfrm>
          <a:prstGeom prst="ellipse">
            <a:avLst/>
          </a:prstGeom>
          <a:solidFill>
            <a:srgbClr val="FF9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0" name="Google Shape;360;p22"/>
          <p:cNvSpPr/>
          <p:nvPr/>
        </p:nvSpPr>
        <p:spPr>
          <a:xfrm>
            <a:off x="1210700" y="2527800"/>
            <a:ext cx="269400" cy="269400"/>
          </a:xfrm>
          <a:prstGeom prst="ellipse">
            <a:avLst/>
          </a:prstGeom>
          <a:solidFill>
            <a:srgbClr val="2196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1" name="Google Shape;361;p22"/>
          <p:cNvSpPr txBox="1"/>
          <p:nvPr/>
        </p:nvSpPr>
        <p:spPr>
          <a:xfrm>
            <a:off x="1547450" y="21111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Backend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2" name="Google Shape;362;p22"/>
          <p:cNvSpPr txBox="1"/>
          <p:nvPr/>
        </p:nvSpPr>
        <p:spPr>
          <a:xfrm>
            <a:off x="1547450" y="24700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Frontend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Frontend vs Backend  2020 - 2025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• Backend: 57-61% dopytu vo všetkých krajinách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• Frontend: 39-43%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• Pomer stabilný počas 2020-2025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• Frontend +4% za 5 rokov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k"/>
              <a:t>• Dôvod: komplexnejšie UI, TypeScript adopcia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Frontend technol</a:t>
            </a:r>
            <a:r>
              <a:rPr lang="sk"/>
              <a:t>ógie 2020</a:t>
            </a:r>
            <a:endParaRPr/>
          </a:p>
        </p:txBody>
      </p:sp>
      <p:sp>
        <p:nvSpPr>
          <p:cNvPr id="374" name="Google Shape;374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988" y="1543498"/>
            <a:ext cx="7200000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4"/>
          <p:cNvSpPr/>
          <p:nvPr/>
        </p:nvSpPr>
        <p:spPr>
          <a:xfrm>
            <a:off x="1210700" y="2168925"/>
            <a:ext cx="269400" cy="269400"/>
          </a:xfrm>
          <a:prstGeom prst="ellipse">
            <a:avLst/>
          </a:prstGeom>
          <a:solidFill>
            <a:srgbClr val="2196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7" name="Google Shape;377;p24"/>
          <p:cNvSpPr/>
          <p:nvPr/>
        </p:nvSpPr>
        <p:spPr>
          <a:xfrm>
            <a:off x="1210700" y="2527800"/>
            <a:ext cx="269400" cy="269400"/>
          </a:xfrm>
          <a:prstGeom prst="ellipse">
            <a:avLst/>
          </a:prstGeom>
          <a:solidFill>
            <a:srgbClr val="42B8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8" name="Google Shape;378;p24"/>
          <p:cNvSpPr txBox="1"/>
          <p:nvPr/>
        </p:nvSpPr>
        <p:spPr>
          <a:xfrm>
            <a:off x="1547450" y="21111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React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9" name="Google Shape;379;p24"/>
          <p:cNvSpPr txBox="1"/>
          <p:nvPr/>
        </p:nvSpPr>
        <p:spPr>
          <a:xfrm>
            <a:off x="1547450" y="24700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Vue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0" name="Google Shape;380;p24"/>
          <p:cNvSpPr/>
          <p:nvPr/>
        </p:nvSpPr>
        <p:spPr>
          <a:xfrm>
            <a:off x="1210700" y="2912700"/>
            <a:ext cx="269400" cy="269400"/>
          </a:xfrm>
          <a:prstGeom prst="ellipse">
            <a:avLst/>
          </a:prstGeom>
          <a:solidFill>
            <a:srgbClr val="DD00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1" name="Google Shape;381;p24"/>
          <p:cNvSpPr txBox="1"/>
          <p:nvPr/>
        </p:nvSpPr>
        <p:spPr>
          <a:xfrm>
            <a:off x="1547450" y="28549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Angular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2" name="Google Shape;382;p24"/>
          <p:cNvSpPr/>
          <p:nvPr/>
        </p:nvSpPr>
        <p:spPr>
          <a:xfrm>
            <a:off x="1210700" y="3297600"/>
            <a:ext cx="269400" cy="269400"/>
          </a:xfrm>
          <a:prstGeom prst="ellipse">
            <a:avLst/>
          </a:prstGeom>
          <a:solidFill>
            <a:srgbClr val="3279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3" name="Google Shape;383;p24"/>
          <p:cNvSpPr txBox="1"/>
          <p:nvPr/>
        </p:nvSpPr>
        <p:spPr>
          <a:xfrm>
            <a:off x="1547450" y="32398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Typescript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4" name="Google Shape;384;p24"/>
          <p:cNvSpPr/>
          <p:nvPr/>
        </p:nvSpPr>
        <p:spPr>
          <a:xfrm>
            <a:off x="1210700" y="3714225"/>
            <a:ext cx="269400" cy="269400"/>
          </a:xfrm>
          <a:prstGeom prst="ellipse">
            <a:avLst/>
          </a:prstGeom>
          <a:solidFill>
            <a:srgbClr val="FF3E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5" name="Google Shape;385;p24"/>
          <p:cNvSpPr txBox="1"/>
          <p:nvPr/>
        </p:nvSpPr>
        <p:spPr>
          <a:xfrm>
            <a:off x="1547450" y="36564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Svelte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Frontend technológie 2021</a:t>
            </a:r>
            <a:endParaRPr/>
          </a:p>
        </p:txBody>
      </p:sp>
      <p:sp>
        <p:nvSpPr>
          <p:cNvPr id="391" name="Google Shape;391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1543500"/>
            <a:ext cx="7200000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5"/>
          <p:cNvSpPr/>
          <p:nvPr/>
        </p:nvSpPr>
        <p:spPr>
          <a:xfrm>
            <a:off x="1210700" y="2168925"/>
            <a:ext cx="269400" cy="269400"/>
          </a:xfrm>
          <a:prstGeom prst="ellipse">
            <a:avLst/>
          </a:prstGeom>
          <a:solidFill>
            <a:srgbClr val="2196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4" name="Google Shape;394;p25"/>
          <p:cNvSpPr/>
          <p:nvPr/>
        </p:nvSpPr>
        <p:spPr>
          <a:xfrm>
            <a:off x="1210700" y="2527800"/>
            <a:ext cx="269400" cy="269400"/>
          </a:xfrm>
          <a:prstGeom prst="ellipse">
            <a:avLst/>
          </a:prstGeom>
          <a:solidFill>
            <a:srgbClr val="42B8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5" name="Google Shape;395;p25"/>
          <p:cNvSpPr txBox="1"/>
          <p:nvPr/>
        </p:nvSpPr>
        <p:spPr>
          <a:xfrm>
            <a:off x="1547450" y="21111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React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6" name="Google Shape;396;p25"/>
          <p:cNvSpPr txBox="1"/>
          <p:nvPr/>
        </p:nvSpPr>
        <p:spPr>
          <a:xfrm>
            <a:off x="1547450" y="24700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Vue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7" name="Google Shape;397;p25"/>
          <p:cNvSpPr/>
          <p:nvPr/>
        </p:nvSpPr>
        <p:spPr>
          <a:xfrm>
            <a:off x="1210700" y="2912700"/>
            <a:ext cx="269400" cy="269400"/>
          </a:xfrm>
          <a:prstGeom prst="ellipse">
            <a:avLst/>
          </a:prstGeom>
          <a:solidFill>
            <a:srgbClr val="DD00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8" name="Google Shape;398;p25"/>
          <p:cNvSpPr txBox="1"/>
          <p:nvPr/>
        </p:nvSpPr>
        <p:spPr>
          <a:xfrm>
            <a:off x="1547450" y="28549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Angular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9" name="Google Shape;399;p25"/>
          <p:cNvSpPr/>
          <p:nvPr/>
        </p:nvSpPr>
        <p:spPr>
          <a:xfrm>
            <a:off x="1210700" y="3297600"/>
            <a:ext cx="269400" cy="269400"/>
          </a:xfrm>
          <a:prstGeom prst="ellipse">
            <a:avLst/>
          </a:prstGeom>
          <a:solidFill>
            <a:srgbClr val="3279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0" name="Google Shape;400;p25"/>
          <p:cNvSpPr txBox="1"/>
          <p:nvPr/>
        </p:nvSpPr>
        <p:spPr>
          <a:xfrm>
            <a:off x="1547450" y="32398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Typescript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1" name="Google Shape;401;p25"/>
          <p:cNvSpPr/>
          <p:nvPr/>
        </p:nvSpPr>
        <p:spPr>
          <a:xfrm>
            <a:off x="1210700" y="3714225"/>
            <a:ext cx="269400" cy="269400"/>
          </a:xfrm>
          <a:prstGeom prst="ellipse">
            <a:avLst/>
          </a:prstGeom>
          <a:solidFill>
            <a:srgbClr val="FF3E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2" name="Google Shape;402;p25"/>
          <p:cNvSpPr txBox="1"/>
          <p:nvPr/>
        </p:nvSpPr>
        <p:spPr>
          <a:xfrm>
            <a:off x="1547450" y="36564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Svelte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Frontend technológie 2022</a:t>
            </a:r>
            <a:endParaRPr/>
          </a:p>
        </p:txBody>
      </p:sp>
      <p:sp>
        <p:nvSpPr>
          <p:cNvPr id="408" name="Google Shape;408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1543500"/>
            <a:ext cx="7200000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6"/>
          <p:cNvSpPr/>
          <p:nvPr/>
        </p:nvSpPr>
        <p:spPr>
          <a:xfrm>
            <a:off x="1210700" y="2168925"/>
            <a:ext cx="269400" cy="269400"/>
          </a:xfrm>
          <a:prstGeom prst="ellipse">
            <a:avLst/>
          </a:prstGeom>
          <a:solidFill>
            <a:srgbClr val="2196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1" name="Google Shape;411;p26"/>
          <p:cNvSpPr/>
          <p:nvPr/>
        </p:nvSpPr>
        <p:spPr>
          <a:xfrm>
            <a:off x="1210700" y="2527800"/>
            <a:ext cx="269400" cy="269400"/>
          </a:xfrm>
          <a:prstGeom prst="ellipse">
            <a:avLst/>
          </a:prstGeom>
          <a:solidFill>
            <a:srgbClr val="42B8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2" name="Google Shape;412;p26"/>
          <p:cNvSpPr txBox="1"/>
          <p:nvPr/>
        </p:nvSpPr>
        <p:spPr>
          <a:xfrm>
            <a:off x="1547450" y="21111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React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3" name="Google Shape;413;p26"/>
          <p:cNvSpPr txBox="1"/>
          <p:nvPr/>
        </p:nvSpPr>
        <p:spPr>
          <a:xfrm>
            <a:off x="1547450" y="24700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Vue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4" name="Google Shape;414;p26"/>
          <p:cNvSpPr/>
          <p:nvPr/>
        </p:nvSpPr>
        <p:spPr>
          <a:xfrm>
            <a:off x="1210700" y="2912700"/>
            <a:ext cx="269400" cy="269400"/>
          </a:xfrm>
          <a:prstGeom prst="ellipse">
            <a:avLst/>
          </a:prstGeom>
          <a:solidFill>
            <a:srgbClr val="DD00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5" name="Google Shape;415;p26"/>
          <p:cNvSpPr txBox="1"/>
          <p:nvPr/>
        </p:nvSpPr>
        <p:spPr>
          <a:xfrm>
            <a:off x="1547450" y="28549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Angular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6" name="Google Shape;416;p26"/>
          <p:cNvSpPr/>
          <p:nvPr/>
        </p:nvSpPr>
        <p:spPr>
          <a:xfrm>
            <a:off x="1210700" y="3297600"/>
            <a:ext cx="269400" cy="269400"/>
          </a:xfrm>
          <a:prstGeom prst="ellipse">
            <a:avLst/>
          </a:prstGeom>
          <a:solidFill>
            <a:srgbClr val="3279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7" name="Google Shape;417;p26"/>
          <p:cNvSpPr txBox="1"/>
          <p:nvPr/>
        </p:nvSpPr>
        <p:spPr>
          <a:xfrm>
            <a:off x="1547450" y="32398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Typescript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8" name="Google Shape;418;p26"/>
          <p:cNvSpPr/>
          <p:nvPr/>
        </p:nvSpPr>
        <p:spPr>
          <a:xfrm>
            <a:off x="1210700" y="3714225"/>
            <a:ext cx="269400" cy="269400"/>
          </a:xfrm>
          <a:prstGeom prst="ellipse">
            <a:avLst/>
          </a:prstGeom>
          <a:solidFill>
            <a:srgbClr val="FF3E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9" name="Google Shape;419;p26"/>
          <p:cNvSpPr txBox="1"/>
          <p:nvPr/>
        </p:nvSpPr>
        <p:spPr>
          <a:xfrm>
            <a:off x="1547450" y="36564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Svelte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Frontend technológie 2023</a:t>
            </a:r>
            <a:endParaRPr/>
          </a:p>
        </p:txBody>
      </p:sp>
      <p:sp>
        <p:nvSpPr>
          <p:cNvPr id="425" name="Google Shape;425;p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988" y="1543500"/>
            <a:ext cx="7200000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7"/>
          <p:cNvSpPr/>
          <p:nvPr/>
        </p:nvSpPr>
        <p:spPr>
          <a:xfrm>
            <a:off x="1210700" y="2168925"/>
            <a:ext cx="269400" cy="269400"/>
          </a:xfrm>
          <a:prstGeom prst="ellipse">
            <a:avLst/>
          </a:prstGeom>
          <a:solidFill>
            <a:srgbClr val="2196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8" name="Google Shape;428;p27"/>
          <p:cNvSpPr/>
          <p:nvPr/>
        </p:nvSpPr>
        <p:spPr>
          <a:xfrm>
            <a:off x="1210700" y="2527800"/>
            <a:ext cx="269400" cy="269400"/>
          </a:xfrm>
          <a:prstGeom prst="ellipse">
            <a:avLst/>
          </a:prstGeom>
          <a:solidFill>
            <a:srgbClr val="42B8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9" name="Google Shape;429;p27"/>
          <p:cNvSpPr txBox="1"/>
          <p:nvPr/>
        </p:nvSpPr>
        <p:spPr>
          <a:xfrm>
            <a:off x="1547450" y="21111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React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0" name="Google Shape;430;p27"/>
          <p:cNvSpPr txBox="1"/>
          <p:nvPr/>
        </p:nvSpPr>
        <p:spPr>
          <a:xfrm>
            <a:off x="1547450" y="24700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Vue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1" name="Google Shape;431;p27"/>
          <p:cNvSpPr/>
          <p:nvPr/>
        </p:nvSpPr>
        <p:spPr>
          <a:xfrm>
            <a:off x="1210700" y="2912700"/>
            <a:ext cx="269400" cy="269400"/>
          </a:xfrm>
          <a:prstGeom prst="ellipse">
            <a:avLst/>
          </a:prstGeom>
          <a:solidFill>
            <a:srgbClr val="DD00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2" name="Google Shape;432;p27"/>
          <p:cNvSpPr txBox="1"/>
          <p:nvPr/>
        </p:nvSpPr>
        <p:spPr>
          <a:xfrm>
            <a:off x="1547450" y="28549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Angular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3" name="Google Shape;433;p27"/>
          <p:cNvSpPr/>
          <p:nvPr/>
        </p:nvSpPr>
        <p:spPr>
          <a:xfrm>
            <a:off x="1210700" y="3297600"/>
            <a:ext cx="269400" cy="269400"/>
          </a:xfrm>
          <a:prstGeom prst="ellipse">
            <a:avLst/>
          </a:prstGeom>
          <a:solidFill>
            <a:srgbClr val="3279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4" name="Google Shape;434;p27"/>
          <p:cNvSpPr txBox="1"/>
          <p:nvPr/>
        </p:nvSpPr>
        <p:spPr>
          <a:xfrm>
            <a:off x="1547450" y="32398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Typescript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5" name="Google Shape;435;p27"/>
          <p:cNvSpPr/>
          <p:nvPr/>
        </p:nvSpPr>
        <p:spPr>
          <a:xfrm>
            <a:off x="1210700" y="3714225"/>
            <a:ext cx="269400" cy="269400"/>
          </a:xfrm>
          <a:prstGeom prst="ellipse">
            <a:avLst/>
          </a:prstGeom>
          <a:solidFill>
            <a:srgbClr val="FF3E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6" name="Google Shape;436;p27"/>
          <p:cNvSpPr txBox="1"/>
          <p:nvPr/>
        </p:nvSpPr>
        <p:spPr>
          <a:xfrm>
            <a:off x="1547450" y="36564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Svelte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Frontend technológie 2024</a:t>
            </a:r>
            <a:endParaRPr/>
          </a:p>
        </p:txBody>
      </p:sp>
      <p:sp>
        <p:nvSpPr>
          <p:cNvPr id="442" name="Google Shape;442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1543498"/>
            <a:ext cx="7200000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8"/>
          <p:cNvSpPr/>
          <p:nvPr/>
        </p:nvSpPr>
        <p:spPr>
          <a:xfrm>
            <a:off x="1210700" y="2168925"/>
            <a:ext cx="269400" cy="269400"/>
          </a:xfrm>
          <a:prstGeom prst="ellipse">
            <a:avLst/>
          </a:prstGeom>
          <a:solidFill>
            <a:srgbClr val="2196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5" name="Google Shape;445;p28"/>
          <p:cNvSpPr/>
          <p:nvPr/>
        </p:nvSpPr>
        <p:spPr>
          <a:xfrm>
            <a:off x="1210700" y="2527800"/>
            <a:ext cx="269400" cy="269400"/>
          </a:xfrm>
          <a:prstGeom prst="ellipse">
            <a:avLst/>
          </a:prstGeom>
          <a:solidFill>
            <a:srgbClr val="42B8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6" name="Google Shape;446;p28"/>
          <p:cNvSpPr txBox="1"/>
          <p:nvPr/>
        </p:nvSpPr>
        <p:spPr>
          <a:xfrm>
            <a:off x="1547450" y="21111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React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7" name="Google Shape;447;p28"/>
          <p:cNvSpPr txBox="1"/>
          <p:nvPr/>
        </p:nvSpPr>
        <p:spPr>
          <a:xfrm>
            <a:off x="1547450" y="24700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Vue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8" name="Google Shape;448;p28"/>
          <p:cNvSpPr/>
          <p:nvPr/>
        </p:nvSpPr>
        <p:spPr>
          <a:xfrm>
            <a:off x="1210700" y="2912700"/>
            <a:ext cx="269400" cy="269400"/>
          </a:xfrm>
          <a:prstGeom prst="ellipse">
            <a:avLst/>
          </a:prstGeom>
          <a:solidFill>
            <a:srgbClr val="DD00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9" name="Google Shape;449;p28"/>
          <p:cNvSpPr txBox="1"/>
          <p:nvPr/>
        </p:nvSpPr>
        <p:spPr>
          <a:xfrm>
            <a:off x="1547450" y="28549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Angular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0" name="Google Shape;450;p28"/>
          <p:cNvSpPr/>
          <p:nvPr/>
        </p:nvSpPr>
        <p:spPr>
          <a:xfrm>
            <a:off x="1210700" y="3297600"/>
            <a:ext cx="269400" cy="269400"/>
          </a:xfrm>
          <a:prstGeom prst="ellipse">
            <a:avLst/>
          </a:prstGeom>
          <a:solidFill>
            <a:srgbClr val="3279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1" name="Google Shape;451;p28"/>
          <p:cNvSpPr txBox="1"/>
          <p:nvPr/>
        </p:nvSpPr>
        <p:spPr>
          <a:xfrm>
            <a:off x="1547450" y="32398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Typescript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2" name="Google Shape;452;p28"/>
          <p:cNvSpPr/>
          <p:nvPr/>
        </p:nvSpPr>
        <p:spPr>
          <a:xfrm>
            <a:off x="1210700" y="3714225"/>
            <a:ext cx="269400" cy="269400"/>
          </a:xfrm>
          <a:prstGeom prst="ellipse">
            <a:avLst/>
          </a:prstGeom>
          <a:solidFill>
            <a:srgbClr val="FF3E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3" name="Google Shape;453;p28"/>
          <p:cNvSpPr txBox="1"/>
          <p:nvPr/>
        </p:nvSpPr>
        <p:spPr>
          <a:xfrm>
            <a:off x="1547450" y="36564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Svelte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Frontend technológie 2025</a:t>
            </a:r>
            <a:endParaRPr/>
          </a:p>
        </p:txBody>
      </p:sp>
      <p:sp>
        <p:nvSpPr>
          <p:cNvPr id="459" name="Google Shape;459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988" y="1543499"/>
            <a:ext cx="7200000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9"/>
          <p:cNvSpPr/>
          <p:nvPr/>
        </p:nvSpPr>
        <p:spPr>
          <a:xfrm>
            <a:off x="1210700" y="2168925"/>
            <a:ext cx="269400" cy="269400"/>
          </a:xfrm>
          <a:prstGeom prst="ellipse">
            <a:avLst/>
          </a:prstGeom>
          <a:solidFill>
            <a:srgbClr val="2196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2" name="Google Shape;462;p29"/>
          <p:cNvSpPr/>
          <p:nvPr/>
        </p:nvSpPr>
        <p:spPr>
          <a:xfrm>
            <a:off x="1210700" y="2527800"/>
            <a:ext cx="269400" cy="269400"/>
          </a:xfrm>
          <a:prstGeom prst="ellipse">
            <a:avLst/>
          </a:prstGeom>
          <a:solidFill>
            <a:srgbClr val="42B8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3" name="Google Shape;463;p29"/>
          <p:cNvSpPr txBox="1"/>
          <p:nvPr/>
        </p:nvSpPr>
        <p:spPr>
          <a:xfrm>
            <a:off x="1547450" y="21111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React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4" name="Google Shape;464;p29"/>
          <p:cNvSpPr txBox="1"/>
          <p:nvPr/>
        </p:nvSpPr>
        <p:spPr>
          <a:xfrm>
            <a:off x="1547450" y="24700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Vue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5" name="Google Shape;465;p29"/>
          <p:cNvSpPr/>
          <p:nvPr/>
        </p:nvSpPr>
        <p:spPr>
          <a:xfrm>
            <a:off x="1210700" y="2912700"/>
            <a:ext cx="269400" cy="269400"/>
          </a:xfrm>
          <a:prstGeom prst="ellipse">
            <a:avLst/>
          </a:prstGeom>
          <a:solidFill>
            <a:srgbClr val="DD00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6" name="Google Shape;466;p29"/>
          <p:cNvSpPr txBox="1"/>
          <p:nvPr/>
        </p:nvSpPr>
        <p:spPr>
          <a:xfrm>
            <a:off x="1547450" y="28549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Angular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7" name="Google Shape;467;p29"/>
          <p:cNvSpPr/>
          <p:nvPr/>
        </p:nvSpPr>
        <p:spPr>
          <a:xfrm>
            <a:off x="1210700" y="3297600"/>
            <a:ext cx="269400" cy="269400"/>
          </a:xfrm>
          <a:prstGeom prst="ellipse">
            <a:avLst/>
          </a:prstGeom>
          <a:solidFill>
            <a:srgbClr val="3279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8" name="Google Shape;468;p29"/>
          <p:cNvSpPr txBox="1"/>
          <p:nvPr/>
        </p:nvSpPr>
        <p:spPr>
          <a:xfrm>
            <a:off x="1547450" y="32398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Typescript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9" name="Google Shape;469;p29"/>
          <p:cNvSpPr/>
          <p:nvPr/>
        </p:nvSpPr>
        <p:spPr>
          <a:xfrm>
            <a:off x="1210700" y="3714225"/>
            <a:ext cx="269400" cy="269400"/>
          </a:xfrm>
          <a:prstGeom prst="ellipse">
            <a:avLst/>
          </a:prstGeom>
          <a:solidFill>
            <a:srgbClr val="FF3E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0" name="Google Shape;470;p29"/>
          <p:cNvSpPr txBox="1"/>
          <p:nvPr/>
        </p:nvSpPr>
        <p:spPr>
          <a:xfrm>
            <a:off x="1547450" y="36564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Svelte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Frontend technológie 2020 - 2025</a:t>
            </a:r>
            <a:endParaRPr/>
          </a:p>
        </p:txBody>
      </p:sp>
      <p:sp>
        <p:nvSpPr>
          <p:cNvPr id="476" name="Google Shape;476;p3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• React: 38% → 55% (dominantný framework)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• Angular: 40% → 20% (pokles o polovicu)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• Vue.js: 12-18% (stabilný)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• TypeScript: 15% → 45-80% (nový štandard)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• Švajčiarsko: Angular 45% &gt; React 38%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k"/>
              <a:t>• Španielsko: Angular 41% &gt; React 35%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Backend technológie 2020</a:t>
            </a:r>
            <a:endParaRPr/>
          </a:p>
        </p:txBody>
      </p:sp>
      <p:sp>
        <p:nvSpPr>
          <p:cNvPr id="482" name="Google Shape;482;p3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1543498"/>
            <a:ext cx="7200000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1"/>
          <p:cNvSpPr/>
          <p:nvPr/>
        </p:nvSpPr>
        <p:spPr>
          <a:xfrm>
            <a:off x="1210700" y="2168925"/>
            <a:ext cx="269400" cy="269400"/>
          </a:xfrm>
          <a:prstGeom prst="ellipse">
            <a:avLst/>
          </a:prstGeom>
          <a:solidFill>
            <a:srgbClr val="67B2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5" name="Google Shape;485;p31"/>
          <p:cNvSpPr/>
          <p:nvPr/>
        </p:nvSpPr>
        <p:spPr>
          <a:xfrm>
            <a:off x="1210700" y="2527800"/>
            <a:ext cx="269400" cy="269400"/>
          </a:xfrm>
          <a:prstGeom prst="ellipse">
            <a:avLst/>
          </a:prstGeom>
          <a:solidFill>
            <a:srgbClr val="69A0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6" name="Google Shape;486;p31"/>
          <p:cNvSpPr txBox="1"/>
          <p:nvPr/>
        </p:nvSpPr>
        <p:spPr>
          <a:xfrm>
            <a:off x="1547450" y="21111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Spring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7" name="Google Shape;487;p31"/>
          <p:cNvSpPr txBox="1"/>
          <p:nvPr/>
        </p:nvSpPr>
        <p:spPr>
          <a:xfrm>
            <a:off x="1547450" y="24700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Node JS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8" name="Google Shape;488;p31"/>
          <p:cNvSpPr/>
          <p:nvPr/>
        </p:nvSpPr>
        <p:spPr>
          <a:xfrm>
            <a:off x="1210700" y="2912700"/>
            <a:ext cx="269400" cy="269400"/>
          </a:xfrm>
          <a:prstGeom prst="ellipse">
            <a:avLst/>
          </a:prstGeom>
          <a:solidFill>
            <a:srgbClr val="512B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9" name="Google Shape;489;p31"/>
          <p:cNvSpPr txBox="1"/>
          <p:nvPr/>
        </p:nvSpPr>
        <p:spPr>
          <a:xfrm>
            <a:off x="1547450" y="28549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NET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0" name="Google Shape;490;p31"/>
          <p:cNvSpPr/>
          <p:nvPr/>
        </p:nvSpPr>
        <p:spPr>
          <a:xfrm>
            <a:off x="1210700" y="3297600"/>
            <a:ext cx="269400" cy="269400"/>
          </a:xfrm>
          <a:prstGeom prst="ellipse">
            <a:avLst/>
          </a:prstGeom>
          <a:solidFill>
            <a:srgbClr val="0B4B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1" name="Google Shape;491;p31"/>
          <p:cNvSpPr txBox="1"/>
          <p:nvPr/>
        </p:nvSpPr>
        <p:spPr>
          <a:xfrm>
            <a:off x="1547450" y="32398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Django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2" name="Google Shape;492;p31"/>
          <p:cNvSpPr/>
          <p:nvPr/>
        </p:nvSpPr>
        <p:spPr>
          <a:xfrm>
            <a:off x="1210700" y="3714225"/>
            <a:ext cx="269400" cy="269400"/>
          </a:xfrm>
          <a:prstGeom prst="ellipse">
            <a:avLst/>
          </a:prstGeom>
          <a:solidFill>
            <a:srgbClr val="FF2E1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3" name="Google Shape;493;p31"/>
          <p:cNvSpPr txBox="1"/>
          <p:nvPr/>
        </p:nvSpPr>
        <p:spPr>
          <a:xfrm>
            <a:off x="1547450" y="36564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Laravel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Research otázky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Ako sa vyvíjal dopyt po </a:t>
            </a:r>
            <a:r>
              <a:rPr b="1" lang="sk"/>
              <a:t>frontend</a:t>
            </a:r>
            <a:r>
              <a:rPr lang="sk"/>
              <a:t> vs </a:t>
            </a:r>
            <a:r>
              <a:rPr b="1" lang="sk"/>
              <a:t>backend</a:t>
            </a:r>
            <a:r>
              <a:rPr lang="sk"/>
              <a:t> developeroch počas 2020-2025?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Ktoré </a:t>
            </a:r>
            <a:r>
              <a:rPr b="1" lang="sk"/>
              <a:t>frameworky</a:t>
            </a:r>
            <a:r>
              <a:rPr lang="sk"/>
              <a:t> sú najžiadanejšie v ktorých krajinách?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Ako sa líši dopyt po </a:t>
            </a:r>
            <a:r>
              <a:rPr b="1" lang="sk"/>
              <a:t>cloud</a:t>
            </a:r>
            <a:r>
              <a:rPr lang="sk"/>
              <a:t> technológiách naprieč Európou?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Ktoré technológie zaznamenali najväčší rast/pokles?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sk"/>
              <a:t>22 európskych krajín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Backend technológie 2021</a:t>
            </a:r>
            <a:endParaRPr/>
          </a:p>
        </p:txBody>
      </p:sp>
      <p:sp>
        <p:nvSpPr>
          <p:cNvPr id="499" name="Google Shape;499;p3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1543500"/>
            <a:ext cx="7200000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2"/>
          <p:cNvSpPr/>
          <p:nvPr/>
        </p:nvSpPr>
        <p:spPr>
          <a:xfrm>
            <a:off x="1210700" y="2168925"/>
            <a:ext cx="269400" cy="269400"/>
          </a:xfrm>
          <a:prstGeom prst="ellipse">
            <a:avLst/>
          </a:prstGeom>
          <a:solidFill>
            <a:srgbClr val="67B2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2" name="Google Shape;502;p32"/>
          <p:cNvSpPr/>
          <p:nvPr/>
        </p:nvSpPr>
        <p:spPr>
          <a:xfrm>
            <a:off x="1210700" y="2527800"/>
            <a:ext cx="269400" cy="269400"/>
          </a:xfrm>
          <a:prstGeom prst="ellipse">
            <a:avLst/>
          </a:prstGeom>
          <a:solidFill>
            <a:srgbClr val="69A0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3" name="Google Shape;503;p32"/>
          <p:cNvSpPr txBox="1"/>
          <p:nvPr/>
        </p:nvSpPr>
        <p:spPr>
          <a:xfrm>
            <a:off x="1547450" y="21111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Spring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4" name="Google Shape;504;p32"/>
          <p:cNvSpPr txBox="1"/>
          <p:nvPr/>
        </p:nvSpPr>
        <p:spPr>
          <a:xfrm>
            <a:off x="1547450" y="24700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Node JS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5" name="Google Shape;505;p32"/>
          <p:cNvSpPr/>
          <p:nvPr/>
        </p:nvSpPr>
        <p:spPr>
          <a:xfrm>
            <a:off x="1210700" y="2912700"/>
            <a:ext cx="269400" cy="269400"/>
          </a:xfrm>
          <a:prstGeom prst="ellipse">
            <a:avLst/>
          </a:prstGeom>
          <a:solidFill>
            <a:srgbClr val="512B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6" name="Google Shape;506;p32"/>
          <p:cNvSpPr txBox="1"/>
          <p:nvPr/>
        </p:nvSpPr>
        <p:spPr>
          <a:xfrm>
            <a:off x="1547450" y="28549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NET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7" name="Google Shape;507;p32"/>
          <p:cNvSpPr/>
          <p:nvPr/>
        </p:nvSpPr>
        <p:spPr>
          <a:xfrm>
            <a:off x="1210700" y="3297600"/>
            <a:ext cx="269400" cy="269400"/>
          </a:xfrm>
          <a:prstGeom prst="ellipse">
            <a:avLst/>
          </a:prstGeom>
          <a:solidFill>
            <a:srgbClr val="0B4B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8" name="Google Shape;508;p32"/>
          <p:cNvSpPr txBox="1"/>
          <p:nvPr/>
        </p:nvSpPr>
        <p:spPr>
          <a:xfrm>
            <a:off x="1547450" y="32398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Django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1210700" y="3714225"/>
            <a:ext cx="269400" cy="269400"/>
          </a:xfrm>
          <a:prstGeom prst="ellipse">
            <a:avLst/>
          </a:prstGeom>
          <a:solidFill>
            <a:srgbClr val="FF2E1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0" name="Google Shape;510;p32"/>
          <p:cNvSpPr txBox="1"/>
          <p:nvPr/>
        </p:nvSpPr>
        <p:spPr>
          <a:xfrm>
            <a:off x="1547450" y="36564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Laravel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Backend technológie 2022</a:t>
            </a:r>
            <a:endParaRPr/>
          </a:p>
        </p:txBody>
      </p:sp>
      <p:sp>
        <p:nvSpPr>
          <p:cNvPr id="516" name="Google Shape;516;p3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7" name="Google Shape;5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988" y="1543499"/>
            <a:ext cx="7200000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3"/>
          <p:cNvSpPr/>
          <p:nvPr/>
        </p:nvSpPr>
        <p:spPr>
          <a:xfrm>
            <a:off x="1210700" y="2168925"/>
            <a:ext cx="269400" cy="269400"/>
          </a:xfrm>
          <a:prstGeom prst="ellipse">
            <a:avLst/>
          </a:prstGeom>
          <a:solidFill>
            <a:srgbClr val="67B2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9" name="Google Shape;519;p33"/>
          <p:cNvSpPr/>
          <p:nvPr/>
        </p:nvSpPr>
        <p:spPr>
          <a:xfrm>
            <a:off x="1210700" y="2527800"/>
            <a:ext cx="269400" cy="269400"/>
          </a:xfrm>
          <a:prstGeom prst="ellipse">
            <a:avLst/>
          </a:prstGeom>
          <a:solidFill>
            <a:srgbClr val="69A0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0" name="Google Shape;520;p33"/>
          <p:cNvSpPr txBox="1"/>
          <p:nvPr/>
        </p:nvSpPr>
        <p:spPr>
          <a:xfrm>
            <a:off x="1547450" y="21111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Spring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1" name="Google Shape;521;p33"/>
          <p:cNvSpPr txBox="1"/>
          <p:nvPr/>
        </p:nvSpPr>
        <p:spPr>
          <a:xfrm>
            <a:off x="1547450" y="24700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Node JS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2" name="Google Shape;522;p33"/>
          <p:cNvSpPr/>
          <p:nvPr/>
        </p:nvSpPr>
        <p:spPr>
          <a:xfrm>
            <a:off x="1210700" y="2912700"/>
            <a:ext cx="269400" cy="269400"/>
          </a:xfrm>
          <a:prstGeom prst="ellipse">
            <a:avLst/>
          </a:prstGeom>
          <a:solidFill>
            <a:srgbClr val="512B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3" name="Google Shape;523;p33"/>
          <p:cNvSpPr txBox="1"/>
          <p:nvPr/>
        </p:nvSpPr>
        <p:spPr>
          <a:xfrm>
            <a:off x="1547450" y="28549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NET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4" name="Google Shape;524;p33"/>
          <p:cNvSpPr/>
          <p:nvPr/>
        </p:nvSpPr>
        <p:spPr>
          <a:xfrm>
            <a:off x="1210700" y="3297600"/>
            <a:ext cx="269400" cy="269400"/>
          </a:xfrm>
          <a:prstGeom prst="ellipse">
            <a:avLst/>
          </a:prstGeom>
          <a:solidFill>
            <a:srgbClr val="0B4B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5" name="Google Shape;525;p33"/>
          <p:cNvSpPr txBox="1"/>
          <p:nvPr/>
        </p:nvSpPr>
        <p:spPr>
          <a:xfrm>
            <a:off x="1547450" y="32398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Django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6" name="Google Shape;526;p33"/>
          <p:cNvSpPr/>
          <p:nvPr/>
        </p:nvSpPr>
        <p:spPr>
          <a:xfrm>
            <a:off x="1210700" y="3714225"/>
            <a:ext cx="269400" cy="269400"/>
          </a:xfrm>
          <a:prstGeom prst="ellipse">
            <a:avLst/>
          </a:prstGeom>
          <a:solidFill>
            <a:srgbClr val="FF2E1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7" name="Google Shape;527;p33"/>
          <p:cNvSpPr txBox="1"/>
          <p:nvPr/>
        </p:nvSpPr>
        <p:spPr>
          <a:xfrm>
            <a:off x="1547450" y="36564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Laravel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Backend technológie 2023</a:t>
            </a:r>
            <a:endParaRPr/>
          </a:p>
        </p:txBody>
      </p:sp>
      <p:sp>
        <p:nvSpPr>
          <p:cNvPr id="533" name="Google Shape;533;p3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1543498"/>
            <a:ext cx="7200000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4"/>
          <p:cNvSpPr/>
          <p:nvPr/>
        </p:nvSpPr>
        <p:spPr>
          <a:xfrm>
            <a:off x="1210700" y="2168925"/>
            <a:ext cx="269400" cy="269400"/>
          </a:xfrm>
          <a:prstGeom prst="ellipse">
            <a:avLst/>
          </a:prstGeom>
          <a:solidFill>
            <a:srgbClr val="67B2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6" name="Google Shape;536;p34"/>
          <p:cNvSpPr/>
          <p:nvPr/>
        </p:nvSpPr>
        <p:spPr>
          <a:xfrm>
            <a:off x="1210700" y="2527800"/>
            <a:ext cx="269400" cy="269400"/>
          </a:xfrm>
          <a:prstGeom prst="ellipse">
            <a:avLst/>
          </a:prstGeom>
          <a:solidFill>
            <a:srgbClr val="69A0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7" name="Google Shape;537;p34"/>
          <p:cNvSpPr txBox="1"/>
          <p:nvPr/>
        </p:nvSpPr>
        <p:spPr>
          <a:xfrm>
            <a:off x="1547450" y="21111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Spring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8" name="Google Shape;538;p34"/>
          <p:cNvSpPr txBox="1"/>
          <p:nvPr/>
        </p:nvSpPr>
        <p:spPr>
          <a:xfrm>
            <a:off x="1547450" y="24700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Node JS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9" name="Google Shape;539;p34"/>
          <p:cNvSpPr/>
          <p:nvPr/>
        </p:nvSpPr>
        <p:spPr>
          <a:xfrm>
            <a:off x="1210700" y="2912700"/>
            <a:ext cx="269400" cy="269400"/>
          </a:xfrm>
          <a:prstGeom prst="ellipse">
            <a:avLst/>
          </a:prstGeom>
          <a:solidFill>
            <a:srgbClr val="512B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0" name="Google Shape;540;p34"/>
          <p:cNvSpPr txBox="1"/>
          <p:nvPr/>
        </p:nvSpPr>
        <p:spPr>
          <a:xfrm>
            <a:off x="1547450" y="28549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NET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1" name="Google Shape;541;p34"/>
          <p:cNvSpPr/>
          <p:nvPr/>
        </p:nvSpPr>
        <p:spPr>
          <a:xfrm>
            <a:off x="1210700" y="3297600"/>
            <a:ext cx="269400" cy="269400"/>
          </a:xfrm>
          <a:prstGeom prst="ellipse">
            <a:avLst/>
          </a:prstGeom>
          <a:solidFill>
            <a:srgbClr val="0B4B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2" name="Google Shape;542;p34"/>
          <p:cNvSpPr txBox="1"/>
          <p:nvPr/>
        </p:nvSpPr>
        <p:spPr>
          <a:xfrm>
            <a:off x="1547450" y="32398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Django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3" name="Google Shape;543;p34"/>
          <p:cNvSpPr/>
          <p:nvPr/>
        </p:nvSpPr>
        <p:spPr>
          <a:xfrm>
            <a:off x="1210700" y="3714225"/>
            <a:ext cx="269400" cy="269400"/>
          </a:xfrm>
          <a:prstGeom prst="ellipse">
            <a:avLst/>
          </a:prstGeom>
          <a:solidFill>
            <a:srgbClr val="FF2E1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4" name="Google Shape;544;p34"/>
          <p:cNvSpPr txBox="1"/>
          <p:nvPr/>
        </p:nvSpPr>
        <p:spPr>
          <a:xfrm>
            <a:off x="1547450" y="36564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Laravel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Backend technológie 2024</a:t>
            </a:r>
            <a:endParaRPr/>
          </a:p>
        </p:txBody>
      </p:sp>
      <p:sp>
        <p:nvSpPr>
          <p:cNvPr id="550" name="Google Shape;550;p3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1" name="Google Shape;5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12" y="1543500"/>
            <a:ext cx="7200000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35"/>
          <p:cNvSpPr/>
          <p:nvPr/>
        </p:nvSpPr>
        <p:spPr>
          <a:xfrm>
            <a:off x="1210700" y="2168925"/>
            <a:ext cx="269400" cy="269400"/>
          </a:xfrm>
          <a:prstGeom prst="ellipse">
            <a:avLst/>
          </a:prstGeom>
          <a:solidFill>
            <a:srgbClr val="67B2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3" name="Google Shape;553;p35"/>
          <p:cNvSpPr/>
          <p:nvPr/>
        </p:nvSpPr>
        <p:spPr>
          <a:xfrm>
            <a:off x="1210700" y="2527800"/>
            <a:ext cx="269400" cy="269400"/>
          </a:xfrm>
          <a:prstGeom prst="ellipse">
            <a:avLst/>
          </a:prstGeom>
          <a:solidFill>
            <a:srgbClr val="69A0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4" name="Google Shape;554;p35"/>
          <p:cNvSpPr txBox="1"/>
          <p:nvPr/>
        </p:nvSpPr>
        <p:spPr>
          <a:xfrm>
            <a:off x="1547450" y="21111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Spring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5" name="Google Shape;555;p35"/>
          <p:cNvSpPr txBox="1"/>
          <p:nvPr/>
        </p:nvSpPr>
        <p:spPr>
          <a:xfrm>
            <a:off x="1547450" y="24700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Node JS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6" name="Google Shape;556;p35"/>
          <p:cNvSpPr/>
          <p:nvPr/>
        </p:nvSpPr>
        <p:spPr>
          <a:xfrm>
            <a:off x="1210700" y="2912700"/>
            <a:ext cx="269400" cy="269400"/>
          </a:xfrm>
          <a:prstGeom prst="ellipse">
            <a:avLst/>
          </a:prstGeom>
          <a:solidFill>
            <a:srgbClr val="512B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7" name="Google Shape;557;p35"/>
          <p:cNvSpPr txBox="1"/>
          <p:nvPr/>
        </p:nvSpPr>
        <p:spPr>
          <a:xfrm>
            <a:off x="1547450" y="28549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NET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8" name="Google Shape;558;p35"/>
          <p:cNvSpPr/>
          <p:nvPr/>
        </p:nvSpPr>
        <p:spPr>
          <a:xfrm>
            <a:off x="1210700" y="3297600"/>
            <a:ext cx="269400" cy="269400"/>
          </a:xfrm>
          <a:prstGeom prst="ellipse">
            <a:avLst/>
          </a:prstGeom>
          <a:solidFill>
            <a:srgbClr val="0B4B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9" name="Google Shape;559;p35"/>
          <p:cNvSpPr txBox="1"/>
          <p:nvPr/>
        </p:nvSpPr>
        <p:spPr>
          <a:xfrm>
            <a:off x="1547450" y="32398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Django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0" name="Google Shape;560;p35"/>
          <p:cNvSpPr/>
          <p:nvPr/>
        </p:nvSpPr>
        <p:spPr>
          <a:xfrm>
            <a:off x="1210700" y="3714225"/>
            <a:ext cx="269400" cy="269400"/>
          </a:xfrm>
          <a:prstGeom prst="ellipse">
            <a:avLst/>
          </a:prstGeom>
          <a:solidFill>
            <a:srgbClr val="FF2E1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1" name="Google Shape;561;p35"/>
          <p:cNvSpPr txBox="1"/>
          <p:nvPr/>
        </p:nvSpPr>
        <p:spPr>
          <a:xfrm>
            <a:off x="1547450" y="36564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Laravel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Backend technológie 2025</a:t>
            </a:r>
            <a:endParaRPr/>
          </a:p>
        </p:txBody>
      </p:sp>
      <p:sp>
        <p:nvSpPr>
          <p:cNvPr id="567" name="Google Shape;567;p3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1543500"/>
            <a:ext cx="7200000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6"/>
          <p:cNvSpPr/>
          <p:nvPr/>
        </p:nvSpPr>
        <p:spPr>
          <a:xfrm>
            <a:off x="1210700" y="2168925"/>
            <a:ext cx="269400" cy="269400"/>
          </a:xfrm>
          <a:prstGeom prst="ellipse">
            <a:avLst/>
          </a:prstGeom>
          <a:solidFill>
            <a:srgbClr val="67B2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0" name="Google Shape;570;p36"/>
          <p:cNvSpPr/>
          <p:nvPr/>
        </p:nvSpPr>
        <p:spPr>
          <a:xfrm>
            <a:off x="1210700" y="2527800"/>
            <a:ext cx="269400" cy="269400"/>
          </a:xfrm>
          <a:prstGeom prst="ellipse">
            <a:avLst/>
          </a:prstGeom>
          <a:solidFill>
            <a:srgbClr val="69A0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1" name="Google Shape;571;p36"/>
          <p:cNvSpPr txBox="1"/>
          <p:nvPr/>
        </p:nvSpPr>
        <p:spPr>
          <a:xfrm>
            <a:off x="1547450" y="21111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Spring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2" name="Google Shape;572;p36"/>
          <p:cNvSpPr txBox="1"/>
          <p:nvPr/>
        </p:nvSpPr>
        <p:spPr>
          <a:xfrm>
            <a:off x="1547450" y="24700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Node JS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3" name="Google Shape;573;p36"/>
          <p:cNvSpPr/>
          <p:nvPr/>
        </p:nvSpPr>
        <p:spPr>
          <a:xfrm>
            <a:off x="1210700" y="2912700"/>
            <a:ext cx="269400" cy="269400"/>
          </a:xfrm>
          <a:prstGeom prst="ellipse">
            <a:avLst/>
          </a:prstGeom>
          <a:solidFill>
            <a:srgbClr val="512B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4" name="Google Shape;574;p36"/>
          <p:cNvSpPr txBox="1"/>
          <p:nvPr/>
        </p:nvSpPr>
        <p:spPr>
          <a:xfrm>
            <a:off x="1547450" y="28549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NET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5" name="Google Shape;575;p36"/>
          <p:cNvSpPr/>
          <p:nvPr/>
        </p:nvSpPr>
        <p:spPr>
          <a:xfrm>
            <a:off x="1210700" y="3297600"/>
            <a:ext cx="269400" cy="269400"/>
          </a:xfrm>
          <a:prstGeom prst="ellipse">
            <a:avLst/>
          </a:prstGeom>
          <a:solidFill>
            <a:srgbClr val="0B4B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6" name="Google Shape;576;p36"/>
          <p:cNvSpPr txBox="1"/>
          <p:nvPr/>
        </p:nvSpPr>
        <p:spPr>
          <a:xfrm>
            <a:off x="1547450" y="32398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Django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7" name="Google Shape;577;p36"/>
          <p:cNvSpPr/>
          <p:nvPr/>
        </p:nvSpPr>
        <p:spPr>
          <a:xfrm>
            <a:off x="1210700" y="3714225"/>
            <a:ext cx="269400" cy="269400"/>
          </a:xfrm>
          <a:prstGeom prst="ellipse">
            <a:avLst/>
          </a:prstGeom>
          <a:solidFill>
            <a:srgbClr val="FF2E1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8" name="Google Shape;578;p36"/>
          <p:cNvSpPr txBox="1"/>
          <p:nvPr/>
        </p:nvSpPr>
        <p:spPr>
          <a:xfrm>
            <a:off x="1547450" y="36564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Laravel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Backend technológie 2020 - 2025</a:t>
            </a:r>
            <a:endParaRPr/>
          </a:p>
        </p:txBody>
      </p:sp>
      <p:sp>
        <p:nvSpPr>
          <p:cNvPr id="584" name="Google Shape;584;p3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• Node.js: 15% → 40% (najväčší rast)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• Spring Boot: 35% → 28% (mierny pokles)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• .NET Core: 20% → 25% (stabilný rast)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• Django: 8% → 20% (AI/ML boom)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• Laravel: 15% → 8% (pokles - PHP klesá)Trend: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• Node.js rastie vďaka full-stack developerom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k"/>
              <a:t>• Django profituje z Python/AI popularity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Cloud technológie 2020</a:t>
            </a:r>
            <a:endParaRPr/>
          </a:p>
        </p:txBody>
      </p:sp>
      <p:sp>
        <p:nvSpPr>
          <p:cNvPr id="590" name="Google Shape;590;p3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91" name="Google Shape;5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1543508"/>
            <a:ext cx="7200000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8"/>
          <p:cNvSpPr/>
          <p:nvPr/>
        </p:nvSpPr>
        <p:spPr>
          <a:xfrm>
            <a:off x="1210700" y="2168925"/>
            <a:ext cx="269400" cy="269400"/>
          </a:xfrm>
          <a:prstGeom prst="ellipse">
            <a:avLst/>
          </a:prstGeom>
          <a:solidFill>
            <a:srgbClr val="FF990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3" name="Google Shape;593;p38"/>
          <p:cNvSpPr/>
          <p:nvPr/>
        </p:nvSpPr>
        <p:spPr>
          <a:xfrm>
            <a:off x="1210700" y="2527800"/>
            <a:ext cx="269400" cy="269400"/>
          </a:xfrm>
          <a:prstGeom prst="ellipse">
            <a:avLst/>
          </a:prstGeom>
          <a:solidFill>
            <a:srgbClr val="0078D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4" name="Google Shape;594;p38"/>
          <p:cNvSpPr txBox="1"/>
          <p:nvPr/>
        </p:nvSpPr>
        <p:spPr>
          <a:xfrm>
            <a:off x="1547450" y="21111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AWS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5" name="Google Shape;595;p38"/>
          <p:cNvSpPr txBox="1"/>
          <p:nvPr/>
        </p:nvSpPr>
        <p:spPr>
          <a:xfrm>
            <a:off x="1547450" y="24700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Azure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6" name="Google Shape;596;p38"/>
          <p:cNvSpPr/>
          <p:nvPr/>
        </p:nvSpPr>
        <p:spPr>
          <a:xfrm>
            <a:off x="1210700" y="2912700"/>
            <a:ext cx="269400" cy="269400"/>
          </a:xfrm>
          <a:prstGeom prst="ellipse">
            <a:avLst/>
          </a:prstGeom>
          <a:solidFill>
            <a:srgbClr val="0FB8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7" name="Google Shape;597;p38"/>
          <p:cNvSpPr txBox="1"/>
          <p:nvPr/>
        </p:nvSpPr>
        <p:spPr>
          <a:xfrm>
            <a:off x="1547450" y="28549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Docker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8" name="Google Shape;598;p38"/>
          <p:cNvSpPr/>
          <p:nvPr/>
        </p:nvSpPr>
        <p:spPr>
          <a:xfrm>
            <a:off x="1210700" y="3297600"/>
            <a:ext cx="269400" cy="269400"/>
          </a:xfrm>
          <a:prstGeom prst="ellipse">
            <a:avLst/>
          </a:prstGeom>
          <a:solidFill>
            <a:srgbClr val="326C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9" name="Google Shape;599;p38"/>
          <p:cNvSpPr txBox="1"/>
          <p:nvPr/>
        </p:nvSpPr>
        <p:spPr>
          <a:xfrm>
            <a:off x="1547450" y="32398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Kubernetes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0" name="Google Shape;600;p38"/>
          <p:cNvSpPr/>
          <p:nvPr/>
        </p:nvSpPr>
        <p:spPr>
          <a:xfrm>
            <a:off x="1210700" y="3714225"/>
            <a:ext cx="269400" cy="269400"/>
          </a:xfrm>
          <a:prstGeom prst="ellipse">
            <a:avLst/>
          </a:prstGeom>
          <a:solidFill>
            <a:srgbClr val="EA433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1" name="Google Shape;601;p38"/>
          <p:cNvSpPr txBox="1"/>
          <p:nvPr/>
        </p:nvSpPr>
        <p:spPr>
          <a:xfrm>
            <a:off x="1547450" y="36564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Google Cloud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Cloud technológie 2021</a:t>
            </a:r>
            <a:endParaRPr/>
          </a:p>
        </p:txBody>
      </p:sp>
      <p:sp>
        <p:nvSpPr>
          <p:cNvPr id="607" name="Google Shape;607;p3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1543500"/>
            <a:ext cx="7200000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39"/>
          <p:cNvSpPr/>
          <p:nvPr/>
        </p:nvSpPr>
        <p:spPr>
          <a:xfrm>
            <a:off x="1210700" y="2168925"/>
            <a:ext cx="269400" cy="269400"/>
          </a:xfrm>
          <a:prstGeom prst="ellipse">
            <a:avLst/>
          </a:prstGeom>
          <a:solidFill>
            <a:srgbClr val="FF990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0" name="Google Shape;610;p39"/>
          <p:cNvSpPr/>
          <p:nvPr/>
        </p:nvSpPr>
        <p:spPr>
          <a:xfrm>
            <a:off x="1210700" y="2527800"/>
            <a:ext cx="269400" cy="269400"/>
          </a:xfrm>
          <a:prstGeom prst="ellipse">
            <a:avLst/>
          </a:prstGeom>
          <a:solidFill>
            <a:srgbClr val="0078D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1" name="Google Shape;611;p39"/>
          <p:cNvSpPr txBox="1"/>
          <p:nvPr/>
        </p:nvSpPr>
        <p:spPr>
          <a:xfrm>
            <a:off x="1547450" y="21111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AWS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2" name="Google Shape;612;p39"/>
          <p:cNvSpPr txBox="1"/>
          <p:nvPr/>
        </p:nvSpPr>
        <p:spPr>
          <a:xfrm>
            <a:off x="1547450" y="24700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Azure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3" name="Google Shape;613;p39"/>
          <p:cNvSpPr/>
          <p:nvPr/>
        </p:nvSpPr>
        <p:spPr>
          <a:xfrm>
            <a:off x="1210700" y="2912700"/>
            <a:ext cx="269400" cy="269400"/>
          </a:xfrm>
          <a:prstGeom prst="ellipse">
            <a:avLst/>
          </a:prstGeom>
          <a:solidFill>
            <a:srgbClr val="0FB8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4" name="Google Shape;614;p39"/>
          <p:cNvSpPr txBox="1"/>
          <p:nvPr/>
        </p:nvSpPr>
        <p:spPr>
          <a:xfrm>
            <a:off x="1547450" y="28549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Docker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5" name="Google Shape;615;p39"/>
          <p:cNvSpPr/>
          <p:nvPr/>
        </p:nvSpPr>
        <p:spPr>
          <a:xfrm>
            <a:off x="1210700" y="3297600"/>
            <a:ext cx="269400" cy="269400"/>
          </a:xfrm>
          <a:prstGeom prst="ellipse">
            <a:avLst/>
          </a:prstGeom>
          <a:solidFill>
            <a:srgbClr val="326C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6" name="Google Shape;616;p39"/>
          <p:cNvSpPr txBox="1"/>
          <p:nvPr/>
        </p:nvSpPr>
        <p:spPr>
          <a:xfrm>
            <a:off x="1547450" y="32398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Kubernetes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7" name="Google Shape;617;p39"/>
          <p:cNvSpPr/>
          <p:nvPr/>
        </p:nvSpPr>
        <p:spPr>
          <a:xfrm>
            <a:off x="1210700" y="3714225"/>
            <a:ext cx="269400" cy="269400"/>
          </a:xfrm>
          <a:prstGeom prst="ellipse">
            <a:avLst/>
          </a:prstGeom>
          <a:solidFill>
            <a:srgbClr val="EA433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8" name="Google Shape;618;p39"/>
          <p:cNvSpPr txBox="1"/>
          <p:nvPr/>
        </p:nvSpPr>
        <p:spPr>
          <a:xfrm>
            <a:off x="1547450" y="36564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Google Cloud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Cloud technológie 2022</a:t>
            </a:r>
            <a:endParaRPr/>
          </a:p>
        </p:txBody>
      </p:sp>
      <p:sp>
        <p:nvSpPr>
          <p:cNvPr id="624" name="Google Shape;624;p4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5" name="Google Shape;6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12" y="1543500"/>
            <a:ext cx="7200000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0"/>
          <p:cNvSpPr/>
          <p:nvPr/>
        </p:nvSpPr>
        <p:spPr>
          <a:xfrm>
            <a:off x="1210700" y="2168925"/>
            <a:ext cx="269400" cy="269400"/>
          </a:xfrm>
          <a:prstGeom prst="ellipse">
            <a:avLst/>
          </a:prstGeom>
          <a:solidFill>
            <a:srgbClr val="FF990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7" name="Google Shape;627;p40"/>
          <p:cNvSpPr/>
          <p:nvPr/>
        </p:nvSpPr>
        <p:spPr>
          <a:xfrm>
            <a:off x="1210700" y="2527800"/>
            <a:ext cx="269400" cy="269400"/>
          </a:xfrm>
          <a:prstGeom prst="ellipse">
            <a:avLst/>
          </a:prstGeom>
          <a:solidFill>
            <a:srgbClr val="0078D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8" name="Google Shape;628;p40"/>
          <p:cNvSpPr txBox="1"/>
          <p:nvPr/>
        </p:nvSpPr>
        <p:spPr>
          <a:xfrm>
            <a:off x="1547450" y="21111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AWS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9" name="Google Shape;629;p40"/>
          <p:cNvSpPr txBox="1"/>
          <p:nvPr/>
        </p:nvSpPr>
        <p:spPr>
          <a:xfrm>
            <a:off x="1547450" y="24700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Azure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0" name="Google Shape;630;p40"/>
          <p:cNvSpPr/>
          <p:nvPr/>
        </p:nvSpPr>
        <p:spPr>
          <a:xfrm>
            <a:off x="1210700" y="2912700"/>
            <a:ext cx="269400" cy="269400"/>
          </a:xfrm>
          <a:prstGeom prst="ellipse">
            <a:avLst/>
          </a:prstGeom>
          <a:solidFill>
            <a:srgbClr val="0FB8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1" name="Google Shape;631;p40"/>
          <p:cNvSpPr txBox="1"/>
          <p:nvPr/>
        </p:nvSpPr>
        <p:spPr>
          <a:xfrm>
            <a:off x="1547450" y="28549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Docker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2" name="Google Shape;632;p40"/>
          <p:cNvSpPr/>
          <p:nvPr/>
        </p:nvSpPr>
        <p:spPr>
          <a:xfrm>
            <a:off x="1210700" y="3297600"/>
            <a:ext cx="269400" cy="269400"/>
          </a:xfrm>
          <a:prstGeom prst="ellipse">
            <a:avLst/>
          </a:prstGeom>
          <a:solidFill>
            <a:srgbClr val="326C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3" name="Google Shape;633;p40"/>
          <p:cNvSpPr txBox="1"/>
          <p:nvPr/>
        </p:nvSpPr>
        <p:spPr>
          <a:xfrm>
            <a:off x="1547450" y="32398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Kubernetes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4" name="Google Shape;634;p40"/>
          <p:cNvSpPr/>
          <p:nvPr/>
        </p:nvSpPr>
        <p:spPr>
          <a:xfrm>
            <a:off x="1210700" y="3714225"/>
            <a:ext cx="269400" cy="269400"/>
          </a:xfrm>
          <a:prstGeom prst="ellipse">
            <a:avLst/>
          </a:prstGeom>
          <a:solidFill>
            <a:srgbClr val="EA433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5" name="Google Shape;635;p40"/>
          <p:cNvSpPr txBox="1"/>
          <p:nvPr/>
        </p:nvSpPr>
        <p:spPr>
          <a:xfrm>
            <a:off x="1547450" y="36564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Google Cloud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Cloud technológie 2023</a:t>
            </a:r>
            <a:endParaRPr/>
          </a:p>
        </p:txBody>
      </p:sp>
      <p:sp>
        <p:nvSpPr>
          <p:cNvPr id="641" name="Google Shape;641;p4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2" name="Google Shape;6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1543499"/>
            <a:ext cx="7200000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41"/>
          <p:cNvSpPr/>
          <p:nvPr/>
        </p:nvSpPr>
        <p:spPr>
          <a:xfrm>
            <a:off x="1210700" y="2168925"/>
            <a:ext cx="269400" cy="269400"/>
          </a:xfrm>
          <a:prstGeom prst="ellipse">
            <a:avLst/>
          </a:prstGeom>
          <a:solidFill>
            <a:srgbClr val="FF990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4" name="Google Shape;644;p41"/>
          <p:cNvSpPr/>
          <p:nvPr/>
        </p:nvSpPr>
        <p:spPr>
          <a:xfrm>
            <a:off x="1210700" y="2527800"/>
            <a:ext cx="269400" cy="269400"/>
          </a:xfrm>
          <a:prstGeom prst="ellipse">
            <a:avLst/>
          </a:prstGeom>
          <a:solidFill>
            <a:srgbClr val="0078D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5" name="Google Shape;645;p41"/>
          <p:cNvSpPr txBox="1"/>
          <p:nvPr/>
        </p:nvSpPr>
        <p:spPr>
          <a:xfrm>
            <a:off x="1547450" y="21111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AWS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6" name="Google Shape;646;p41"/>
          <p:cNvSpPr txBox="1"/>
          <p:nvPr/>
        </p:nvSpPr>
        <p:spPr>
          <a:xfrm>
            <a:off x="1547450" y="24700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Azure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7" name="Google Shape;647;p41"/>
          <p:cNvSpPr/>
          <p:nvPr/>
        </p:nvSpPr>
        <p:spPr>
          <a:xfrm>
            <a:off x="1210700" y="2912700"/>
            <a:ext cx="269400" cy="269400"/>
          </a:xfrm>
          <a:prstGeom prst="ellipse">
            <a:avLst/>
          </a:prstGeom>
          <a:solidFill>
            <a:srgbClr val="0FB8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8" name="Google Shape;648;p41"/>
          <p:cNvSpPr txBox="1"/>
          <p:nvPr/>
        </p:nvSpPr>
        <p:spPr>
          <a:xfrm>
            <a:off x="1547450" y="28549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Docker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9" name="Google Shape;649;p41"/>
          <p:cNvSpPr/>
          <p:nvPr/>
        </p:nvSpPr>
        <p:spPr>
          <a:xfrm>
            <a:off x="1210700" y="3297600"/>
            <a:ext cx="269400" cy="269400"/>
          </a:xfrm>
          <a:prstGeom prst="ellipse">
            <a:avLst/>
          </a:prstGeom>
          <a:solidFill>
            <a:srgbClr val="326C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0" name="Google Shape;650;p41"/>
          <p:cNvSpPr txBox="1"/>
          <p:nvPr/>
        </p:nvSpPr>
        <p:spPr>
          <a:xfrm>
            <a:off x="1547450" y="32398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Kubernetes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1" name="Google Shape;651;p41"/>
          <p:cNvSpPr/>
          <p:nvPr/>
        </p:nvSpPr>
        <p:spPr>
          <a:xfrm>
            <a:off x="1210700" y="3714225"/>
            <a:ext cx="269400" cy="269400"/>
          </a:xfrm>
          <a:prstGeom prst="ellipse">
            <a:avLst/>
          </a:prstGeom>
          <a:solidFill>
            <a:srgbClr val="EA433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2" name="Google Shape;652;p41"/>
          <p:cNvSpPr txBox="1"/>
          <p:nvPr/>
        </p:nvSpPr>
        <p:spPr>
          <a:xfrm>
            <a:off x="1547450" y="36564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Google Cloud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Metodológia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Dátové zdroje: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• Stack Overflow Developer Survey 2020-2025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• LinkedIn Job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• JetBrains State of Developer Ecosystem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• Národné štatistiky (Eurostat, DESI)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Cloud technológie 2024</a:t>
            </a:r>
            <a:endParaRPr/>
          </a:p>
        </p:txBody>
      </p:sp>
      <p:sp>
        <p:nvSpPr>
          <p:cNvPr id="658" name="Google Shape;658;p4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9" name="Google Shape;6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1543500"/>
            <a:ext cx="7200000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2"/>
          <p:cNvSpPr/>
          <p:nvPr/>
        </p:nvSpPr>
        <p:spPr>
          <a:xfrm>
            <a:off x="1210700" y="2168925"/>
            <a:ext cx="269400" cy="269400"/>
          </a:xfrm>
          <a:prstGeom prst="ellipse">
            <a:avLst/>
          </a:prstGeom>
          <a:solidFill>
            <a:srgbClr val="FF990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1" name="Google Shape;661;p42"/>
          <p:cNvSpPr/>
          <p:nvPr/>
        </p:nvSpPr>
        <p:spPr>
          <a:xfrm>
            <a:off x="1210700" y="2527800"/>
            <a:ext cx="269400" cy="269400"/>
          </a:xfrm>
          <a:prstGeom prst="ellipse">
            <a:avLst/>
          </a:prstGeom>
          <a:solidFill>
            <a:srgbClr val="0078D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2" name="Google Shape;662;p42"/>
          <p:cNvSpPr txBox="1"/>
          <p:nvPr/>
        </p:nvSpPr>
        <p:spPr>
          <a:xfrm>
            <a:off x="1547450" y="21111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AWS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3" name="Google Shape;663;p42"/>
          <p:cNvSpPr txBox="1"/>
          <p:nvPr/>
        </p:nvSpPr>
        <p:spPr>
          <a:xfrm>
            <a:off x="1547450" y="24700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Azure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4" name="Google Shape;664;p42"/>
          <p:cNvSpPr/>
          <p:nvPr/>
        </p:nvSpPr>
        <p:spPr>
          <a:xfrm>
            <a:off x="1210700" y="2912700"/>
            <a:ext cx="269400" cy="269400"/>
          </a:xfrm>
          <a:prstGeom prst="ellipse">
            <a:avLst/>
          </a:prstGeom>
          <a:solidFill>
            <a:srgbClr val="0FB8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5" name="Google Shape;665;p42"/>
          <p:cNvSpPr txBox="1"/>
          <p:nvPr/>
        </p:nvSpPr>
        <p:spPr>
          <a:xfrm>
            <a:off x="1547450" y="28549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Docker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6" name="Google Shape;666;p42"/>
          <p:cNvSpPr/>
          <p:nvPr/>
        </p:nvSpPr>
        <p:spPr>
          <a:xfrm>
            <a:off x="1210700" y="3297600"/>
            <a:ext cx="269400" cy="269400"/>
          </a:xfrm>
          <a:prstGeom prst="ellipse">
            <a:avLst/>
          </a:prstGeom>
          <a:solidFill>
            <a:srgbClr val="326C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7" name="Google Shape;667;p42"/>
          <p:cNvSpPr txBox="1"/>
          <p:nvPr/>
        </p:nvSpPr>
        <p:spPr>
          <a:xfrm>
            <a:off x="1547450" y="32398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Kubernetes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8" name="Google Shape;668;p42"/>
          <p:cNvSpPr/>
          <p:nvPr/>
        </p:nvSpPr>
        <p:spPr>
          <a:xfrm>
            <a:off x="1210700" y="3714225"/>
            <a:ext cx="269400" cy="269400"/>
          </a:xfrm>
          <a:prstGeom prst="ellipse">
            <a:avLst/>
          </a:prstGeom>
          <a:solidFill>
            <a:srgbClr val="EA433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9" name="Google Shape;669;p42"/>
          <p:cNvSpPr txBox="1"/>
          <p:nvPr/>
        </p:nvSpPr>
        <p:spPr>
          <a:xfrm>
            <a:off x="1547450" y="36564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Google Cloud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Cloud technológie 2025</a:t>
            </a:r>
            <a:endParaRPr/>
          </a:p>
        </p:txBody>
      </p:sp>
      <p:sp>
        <p:nvSpPr>
          <p:cNvPr id="675" name="Google Shape;675;p4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6" name="Google Shape;6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1543500"/>
            <a:ext cx="7200000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43"/>
          <p:cNvSpPr/>
          <p:nvPr/>
        </p:nvSpPr>
        <p:spPr>
          <a:xfrm>
            <a:off x="1210700" y="2168925"/>
            <a:ext cx="269400" cy="269400"/>
          </a:xfrm>
          <a:prstGeom prst="ellipse">
            <a:avLst/>
          </a:prstGeom>
          <a:solidFill>
            <a:srgbClr val="FF990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8" name="Google Shape;678;p43"/>
          <p:cNvSpPr/>
          <p:nvPr/>
        </p:nvSpPr>
        <p:spPr>
          <a:xfrm>
            <a:off x="1210700" y="2527800"/>
            <a:ext cx="269400" cy="269400"/>
          </a:xfrm>
          <a:prstGeom prst="ellipse">
            <a:avLst/>
          </a:prstGeom>
          <a:solidFill>
            <a:srgbClr val="0078D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9" name="Google Shape;679;p43"/>
          <p:cNvSpPr txBox="1"/>
          <p:nvPr/>
        </p:nvSpPr>
        <p:spPr>
          <a:xfrm>
            <a:off x="1547450" y="21111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AWS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0" name="Google Shape;680;p43"/>
          <p:cNvSpPr txBox="1"/>
          <p:nvPr/>
        </p:nvSpPr>
        <p:spPr>
          <a:xfrm>
            <a:off x="1547450" y="24700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Azure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1" name="Google Shape;681;p43"/>
          <p:cNvSpPr/>
          <p:nvPr/>
        </p:nvSpPr>
        <p:spPr>
          <a:xfrm>
            <a:off x="1210700" y="2912700"/>
            <a:ext cx="269400" cy="269400"/>
          </a:xfrm>
          <a:prstGeom prst="ellipse">
            <a:avLst/>
          </a:prstGeom>
          <a:solidFill>
            <a:srgbClr val="0FB8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2" name="Google Shape;682;p43"/>
          <p:cNvSpPr txBox="1"/>
          <p:nvPr/>
        </p:nvSpPr>
        <p:spPr>
          <a:xfrm>
            <a:off x="1547450" y="28549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Docker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3" name="Google Shape;683;p43"/>
          <p:cNvSpPr/>
          <p:nvPr/>
        </p:nvSpPr>
        <p:spPr>
          <a:xfrm>
            <a:off x="1210700" y="3297600"/>
            <a:ext cx="269400" cy="269400"/>
          </a:xfrm>
          <a:prstGeom prst="ellipse">
            <a:avLst/>
          </a:prstGeom>
          <a:solidFill>
            <a:srgbClr val="326C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4" name="Google Shape;684;p43"/>
          <p:cNvSpPr txBox="1"/>
          <p:nvPr/>
        </p:nvSpPr>
        <p:spPr>
          <a:xfrm>
            <a:off x="1547450" y="32398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Kubernetes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5" name="Google Shape;685;p43"/>
          <p:cNvSpPr/>
          <p:nvPr/>
        </p:nvSpPr>
        <p:spPr>
          <a:xfrm>
            <a:off x="1210700" y="3714225"/>
            <a:ext cx="269400" cy="269400"/>
          </a:xfrm>
          <a:prstGeom prst="ellipse">
            <a:avLst/>
          </a:prstGeom>
          <a:solidFill>
            <a:srgbClr val="EA433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6" name="Google Shape;686;p43"/>
          <p:cNvSpPr txBox="1"/>
          <p:nvPr/>
        </p:nvSpPr>
        <p:spPr>
          <a:xfrm>
            <a:off x="1547450" y="36564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Google Cloud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Cloud technológie 2020 - 2025 </a:t>
            </a:r>
            <a:endParaRPr/>
          </a:p>
        </p:txBody>
      </p:sp>
      <p:sp>
        <p:nvSpPr>
          <p:cNvPr id="692" name="Google Shape;692;p4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• </a:t>
            </a:r>
            <a:r>
              <a:rPr lang="sk"/>
              <a:t>Docker: 25% → 75% (univerzálny štandard)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• Kubernetes: 10% → 50% (produkčný štandard)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• AWS: 40% → 45% (stabilný líder)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• Azure: 25% → 40% (najväčší rast medzi cloud providers)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• GCP: 10% → 15% (pomalý rast)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• Cloud-native je nová norma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• Docker povinný skill pre každého developera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• Kubernetes z "nice to have" na "must have"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k"/>
              <a:t>• AWS vs Azure vyrovnaný boj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Vyhodnotenie</a:t>
            </a:r>
            <a:endParaRPr/>
          </a:p>
        </p:txBody>
      </p:sp>
      <p:sp>
        <p:nvSpPr>
          <p:cNvPr id="698" name="Google Shape;698;p4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• Ideš do Nordics? → Azure + React + TypeScript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• Ideš do CEE? → Spring Boot + React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• Ideš do UK/NL? → Node.js + AWS + React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k"/>
              <a:t>• Zostávaš na SK/CZ? → Spring Boot + React + Azure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Ďakujem za pozornosť</a:t>
            </a:r>
            <a:endParaRPr/>
          </a:p>
        </p:txBody>
      </p:sp>
      <p:sp>
        <p:nvSpPr>
          <p:cNvPr id="704" name="Google Shape;704;p4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5" name="Google Shape;705;p46" title="qrcode_297409847_e0385e580a26d70f5c4517ea5ece21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975" y="1692863"/>
            <a:ext cx="2916125" cy="29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Spracovanie</a:t>
            </a:r>
            <a:endParaRPr/>
          </a:p>
        </p:txBody>
      </p:sp>
      <p:sp>
        <p:nvSpPr>
          <p:cNvPr id="296" name="Google Shape;296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• Extrakcia dát pre 22 krajín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• Normalizácia na percentá (%)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k"/>
              <a:t>• Vizualizácia: QGIS pie charts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k"/>
              <a:t>Nástroj: Python + PyQGIS + AI (Research mode)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Frontend vs Backend - </a:t>
            </a:r>
            <a:r>
              <a:rPr lang="sk"/>
              <a:t>Pomer 2020</a:t>
            </a:r>
            <a:endParaRPr/>
          </a:p>
        </p:txBody>
      </p:sp>
      <p:sp>
        <p:nvSpPr>
          <p:cNvPr id="302" name="Google Shape;302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988" y="1543511"/>
            <a:ext cx="7200000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7"/>
          <p:cNvSpPr/>
          <p:nvPr/>
        </p:nvSpPr>
        <p:spPr>
          <a:xfrm>
            <a:off x="1210700" y="2168925"/>
            <a:ext cx="269400" cy="269400"/>
          </a:xfrm>
          <a:prstGeom prst="ellipse">
            <a:avLst/>
          </a:prstGeom>
          <a:solidFill>
            <a:srgbClr val="FF9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5" name="Google Shape;305;p17"/>
          <p:cNvSpPr/>
          <p:nvPr/>
        </p:nvSpPr>
        <p:spPr>
          <a:xfrm>
            <a:off x="1210700" y="2527800"/>
            <a:ext cx="269400" cy="269400"/>
          </a:xfrm>
          <a:prstGeom prst="ellipse">
            <a:avLst/>
          </a:prstGeom>
          <a:solidFill>
            <a:srgbClr val="2196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1547450" y="21111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Backend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1547450" y="24700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Frontend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Frontend vs Backend - Pomer 2021</a:t>
            </a:r>
            <a:endParaRPr/>
          </a:p>
        </p:txBody>
      </p:sp>
      <p:sp>
        <p:nvSpPr>
          <p:cNvPr id="313" name="Google Shape;313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1543500"/>
            <a:ext cx="7200000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8"/>
          <p:cNvSpPr/>
          <p:nvPr/>
        </p:nvSpPr>
        <p:spPr>
          <a:xfrm>
            <a:off x="1210700" y="2168925"/>
            <a:ext cx="269400" cy="269400"/>
          </a:xfrm>
          <a:prstGeom prst="ellipse">
            <a:avLst/>
          </a:prstGeom>
          <a:solidFill>
            <a:srgbClr val="FF9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6" name="Google Shape;316;p18"/>
          <p:cNvSpPr/>
          <p:nvPr/>
        </p:nvSpPr>
        <p:spPr>
          <a:xfrm>
            <a:off x="1210700" y="2527800"/>
            <a:ext cx="269400" cy="269400"/>
          </a:xfrm>
          <a:prstGeom prst="ellipse">
            <a:avLst/>
          </a:prstGeom>
          <a:solidFill>
            <a:srgbClr val="2196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1547450" y="21111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Backend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1547450" y="24700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Frontend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Frontend vs Backend - Pomer 2022</a:t>
            </a:r>
            <a:endParaRPr/>
          </a:p>
        </p:txBody>
      </p:sp>
      <p:sp>
        <p:nvSpPr>
          <p:cNvPr id="324" name="Google Shape;324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1543499"/>
            <a:ext cx="7200000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9"/>
          <p:cNvSpPr/>
          <p:nvPr/>
        </p:nvSpPr>
        <p:spPr>
          <a:xfrm>
            <a:off x="1210700" y="2168925"/>
            <a:ext cx="269400" cy="269400"/>
          </a:xfrm>
          <a:prstGeom prst="ellipse">
            <a:avLst/>
          </a:prstGeom>
          <a:solidFill>
            <a:srgbClr val="FF9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7" name="Google Shape;327;p19"/>
          <p:cNvSpPr/>
          <p:nvPr/>
        </p:nvSpPr>
        <p:spPr>
          <a:xfrm>
            <a:off x="1210700" y="2527800"/>
            <a:ext cx="269400" cy="269400"/>
          </a:xfrm>
          <a:prstGeom prst="ellipse">
            <a:avLst/>
          </a:prstGeom>
          <a:solidFill>
            <a:srgbClr val="2196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8" name="Google Shape;328;p19"/>
          <p:cNvSpPr txBox="1"/>
          <p:nvPr/>
        </p:nvSpPr>
        <p:spPr>
          <a:xfrm>
            <a:off x="1547450" y="21111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Backend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9" name="Google Shape;329;p19"/>
          <p:cNvSpPr txBox="1"/>
          <p:nvPr/>
        </p:nvSpPr>
        <p:spPr>
          <a:xfrm>
            <a:off x="1547450" y="24700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Frontend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Frontend vs Backend - Pomer 2023</a:t>
            </a:r>
            <a:endParaRPr/>
          </a:p>
        </p:txBody>
      </p:sp>
      <p:sp>
        <p:nvSpPr>
          <p:cNvPr id="335" name="Google Shape;335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1543499"/>
            <a:ext cx="7200000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0"/>
          <p:cNvSpPr/>
          <p:nvPr/>
        </p:nvSpPr>
        <p:spPr>
          <a:xfrm>
            <a:off x="1210700" y="2168925"/>
            <a:ext cx="269400" cy="269400"/>
          </a:xfrm>
          <a:prstGeom prst="ellipse">
            <a:avLst/>
          </a:prstGeom>
          <a:solidFill>
            <a:srgbClr val="FF9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210700" y="2527800"/>
            <a:ext cx="269400" cy="269400"/>
          </a:xfrm>
          <a:prstGeom prst="ellipse">
            <a:avLst/>
          </a:prstGeom>
          <a:solidFill>
            <a:srgbClr val="2196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9" name="Google Shape;339;p20"/>
          <p:cNvSpPr txBox="1"/>
          <p:nvPr/>
        </p:nvSpPr>
        <p:spPr>
          <a:xfrm>
            <a:off x="1547450" y="21111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Backend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0" name="Google Shape;340;p20"/>
          <p:cNvSpPr txBox="1"/>
          <p:nvPr/>
        </p:nvSpPr>
        <p:spPr>
          <a:xfrm>
            <a:off x="1547450" y="24700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Frontend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Frontend vs Backend - Pomer 2024</a:t>
            </a:r>
            <a:endParaRPr/>
          </a:p>
        </p:txBody>
      </p:sp>
      <p:sp>
        <p:nvSpPr>
          <p:cNvPr id="346" name="Google Shape;346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488" y="1543498"/>
            <a:ext cx="7200000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1"/>
          <p:cNvSpPr/>
          <p:nvPr/>
        </p:nvSpPr>
        <p:spPr>
          <a:xfrm>
            <a:off x="1210700" y="2168925"/>
            <a:ext cx="269400" cy="269400"/>
          </a:xfrm>
          <a:prstGeom prst="ellipse">
            <a:avLst/>
          </a:prstGeom>
          <a:solidFill>
            <a:srgbClr val="FF9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9" name="Google Shape;349;p21"/>
          <p:cNvSpPr/>
          <p:nvPr/>
        </p:nvSpPr>
        <p:spPr>
          <a:xfrm>
            <a:off x="1210700" y="2527800"/>
            <a:ext cx="269400" cy="269400"/>
          </a:xfrm>
          <a:prstGeom prst="ellipse">
            <a:avLst/>
          </a:prstGeom>
          <a:solidFill>
            <a:srgbClr val="2196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0" name="Google Shape;350;p21"/>
          <p:cNvSpPr txBox="1"/>
          <p:nvPr/>
        </p:nvSpPr>
        <p:spPr>
          <a:xfrm>
            <a:off x="1547450" y="2111175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Backend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1" name="Google Shape;351;p21"/>
          <p:cNvSpPr txBox="1"/>
          <p:nvPr/>
        </p:nvSpPr>
        <p:spPr>
          <a:xfrm>
            <a:off x="1547450" y="2470050"/>
            <a:ext cx="496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Frontend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